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Override PartName="/ppt/diagrams/colors1.xml" ContentType="application/vnd.openxmlformats-officedocument.drawingml.diagramColor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20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71" r:id="rId11"/>
    <p:sldId id="263" r:id="rId12"/>
    <p:sldId id="264" r:id="rId13"/>
    <p:sldId id="265" r:id="rId14"/>
    <p:sldId id="266" r:id="rId15"/>
    <p:sldId id="272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34587" autoAdjust="0"/>
    <p:restoredTop sz="94653" autoAdjust="0"/>
  </p:normalViewPr>
  <p:slideViewPr>
    <p:cSldViewPr>
      <p:cViewPr>
        <p:scale>
          <a:sx n="100" d="100"/>
          <a:sy n="100" d="100"/>
        </p:scale>
        <p:origin x="-344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DBB9B-5BC6-0849-B929-CD17FD1D667A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D7967-351B-4D4B-A4BF-B25AE0D39121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Judicial Branch</a:t>
          </a:r>
        </a:p>
        <a:p>
          <a:r>
            <a:rPr lang="en-US" sz="2000" dirty="0" smtClean="0"/>
            <a:t>Upholds federal and state laws</a:t>
          </a:r>
        </a:p>
        <a:p>
          <a:endParaRPr lang="en-US" sz="2000" dirty="0"/>
        </a:p>
      </dgm:t>
    </dgm:pt>
    <dgm:pt modelId="{A1ABEB67-E1D8-6845-A6DD-67C80CFF0042}" type="parTrans" cxnId="{BF9A085E-0937-DE42-94E4-89B53CB3AD0B}">
      <dgm:prSet/>
      <dgm:spPr/>
      <dgm:t>
        <a:bodyPr/>
        <a:lstStyle/>
        <a:p>
          <a:endParaRPr lang="en-US"/>
        </a:p>
      </dgm:t>
    </dgm:pt>
    <dgm:pt modelId="{9D6A0281-66A5-654D-AE93-0BA06DDA850B}" type="sibTrans" cxnId="{BF9A085E-0937-DE42-94E4-89B53CB3AD0B}">
      <dgm:prSet/>
      <dgm:spPr/>
      <dgm:t>
        <a:bodyPr/>
        <a:lstStyle/>
        <a:p>
          <a:endParaRPr lang="en-US" dirty="0"/>
        </a:p>
      </dgm:t>
    </dgm:pt>
    <dgm:pt modelId="{5C1367A1-E53F-A648-8C7C-89DD702AE662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00"/>
              </a:solidFill>
            </a:rPr>
            <a:t>Executive Branch</a:t>
          </a:r>
        </a:p>
        <a:p>
          <a:r>
            <a:rPr lang="en-US" sz="2000" dirty="0" smtClean="0"/>
            <a:t>Enforces Laws</a:t>
          </a:r>
          <a:endParaRPr lang="en-US" sz="2000" dirty="0"/>
        </a:p>
      </dgm:t>
    </dgm:pt>
    <dgm:pt modelId="{44CCC206-3D53-3540-93C7-F9F62F76C8B5}" type="parTrans" cxnId="{3EAD436A-916D-DA4D-B107-8B5045B1BA37}">
      <dgm:prSet/>
      <dgm:spPr/>
      <dgm:t>
        <a:bodyPr/>
        <a:lstStyle/>
        <a:p>
          <a:endParaRPr lang="en-US"/>
        </a:p>
      </dgm:t>
    </dgm:pt>
    <dgm:pt modelId="{24D3E79E-C0F1-C24A-B7F0-90743F15B868}" type="sibTrans" cxnId="{3EAD436A-916D-DA4D-B107-8B5045B1BA37}">
      <dgm:prSet/>
      <dgm:spPr/>
      <dgm:t>
        <a:bodyPr/>
        <a:lstStyle/>
        <a:p>
          <a:endParaRPr lang="en-US"/>
        </a:p>
      </dgm:t>
    </dgm:pt>
    <dgm:pt modelId="{40C2A889-B7E8-7A44-945B-F7B272C6A7F4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</a:rPr>
            <a:t>Legislative Branch</a:t>
          </a:r>
        </a:p>
        <a:p>
          <a:r>
            <a:rPr lang="en-US" sz="2000" dirty="0" smtClean="0"/>
            <a:t>Writes laws</a:t>
          </a:r>
          <a:endParaRPr lang="en-US" sz="2000" dirty="0"/>
        </a:p>
      </dgm:t>
    </dgm:pt>
    <dgm:pt modelId="{DCC7A776-541A-3042-889B-0AD4CB10F0DA}" type="parTrans" cxnId="{80F3E9CC-C09C-8F41-A70E-334F2F7CC163}">
      <dgm:prSet/>
      <dgm:spPr/>
      <dgm:t>
        <a:bodyPr/>
        <a:lstStyle/>
        <a:p>
          <a:endParaRPr lang="en-US"/>
        </a:p>
      </dgm:t>
    </dgm:pt>
    <dgm:pt modelId="{B7C2900B-B258-DF4A-9BE4-9A8A7B933D48}" type="sibTrans" cxnId="{80F3E9CC-C09C-8F41-A70E-334F2F7CC163}">
      <dgm:prSet/>
      <dgm:spPr/>
      <dgm:t>
        <a:bodyPr/>
        <a:lstStyle/>
        <a:p>
          <a:endParaRPr lang="en-US"/>
        </a:p>
      </dgm:t>
    </dgm:pt>
    <dgm:pt modelId="{9AAEE0C0-021F-C643-8D9E-98597CF8EAD5}" type="pres">
      <dgm:prSet presAssocID="{466DBB9B-5BC6-0849-B929-CD17FD1D66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8FECAB-D323-A940-8534-5FBA6D144E29}" type="pres">
      <dgm:prSet presAssocID="{1BDD7967-351B-4D4B-A4BF-B25AE0D391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5214D-C6B7-CA49-A1AD-71185B86C91B}" type="pres">
      <dgm:prSet presAssocID="{9D6A0281-66A5-654D-AE93-0BA06DDA850B}" presName="sibTrans" presStyleLbl="sibTrans2D1" presStyleIdx="0" presStyleCnt="3" custScaleX="188210" custScaleY="86945" custLinFactNeighborX="74271" custLinFactNeighborY="-14916"/>
      <dgm:spPr/>
      <dgm:t>
        <a:bodyPr/>
        <a:lstStyle/>
        <a:p>
          <a:endParaRPr lang="en-US"/>
        </a:p>
      </dgm:t>
    </dgm:pt>
    <dgm:pt modelId="{67DEB856-5288-3A4A-9631-02E06830C5AC}" type="pres">
      <dgm:prSet presAssocID="{9D6A0281-66A5-654D-AE93-0BA06DDA850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F2B88EB-C0E8-2946-B871-5706F9796FCC}" type="pres">
      <dgm:prSet presAssocID="{5C1367A1-E53F-A648-8C7C-89DD702AE6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E0A1-ECEB-CF4C-BF92-BF9715E1AB64}" type="pres">
      <dgm:prSet presAssocID="{24D3E79E-C0F1-C24A-B7F0-90743F15B86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851EAC9-C767-0344-9E78-EED56A1A95CD}" type="pres">
      <dgm:prSet presAssocID="{24D3E79E-C0F1-C24A-B7F0-90743F15B86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43E60BC-80D6-974D-BE95-55953AC3EE23}" type="pres">
      <dgm:prSet presAssocID="{40C2A889-B7E8-7A44-945B-F7B272C6A7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6ECDC-47C8-9044-8C3C-CF0E953C703A}" type="pres">
      <dgm:prSet presAssocID="{B7C2900B-B258-DF4A-9BE4-9A8A7B933D48}" presName="sibTrans" presStyleLbl="sibTrans2D1" presStyleIdx="2" presStyleCnt="3" custScaleX="198229" custLinFactNeighborX="-46567" custLinFactNeighborY="1263"/>
      <dgm:spPr/>
      <dgm:t>
        <a:bodyPr/>
        <a:lstStyle/>
        <a:p>
          <a:endParaRPr lang="en-US"/>
        </a:p>
      </dgm:t>
    </dgm:pt>
    <dgm:pt modelId="{57236FC3-33E4-2047-8FF2-FB4C35B20E45}" type="pres">
      <dgm:prSet presAssocID="{B7C2900B-B258-DF4A-9BE4-9A8A7B933D4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9F3396E-1675-5441-BB1B-6EAD7B6C7AB0}" type="presOf" srcId="{40C2A889-B7E8-7A44-945B-F7B272C6A7F4}" destId="{343E60BC-80D6-974D-BE95-55953AC3EE23}" srcOrd="0" destOrd="0" presId="urn:microsoft.com/office/officeart/2005/8/layout/cycle7"/>
    <dgm:cxn modelId="{BEDA8FE7-276B-3B4A-9D47-04C4FAE91974}" type="presOf" srcId="{9D6A0281-66A5-654D-AE93-0BA06DDA850B}" destId="{67DEB856-5288-3A4A-9631-02E06830C5AC}" srcOrd="1" destOrd="0" presId="urn:microsoft.com/office/officeart/2005/8/layout/cycle7"/>
    <dgm:cxn modelId="{44CBEC46-65C4-FB47-850F-2D8EA6C0E67F}" type="presOf" srcId="{24D3E79E-C0F1-C24A-B7F0-90743F15B868}" destId="{E9FDE0A1-ECEB-CF4C-BF92-BF9715E1AB64}" srcOrd="0" destOrd="0" presId="urn:microsoft.com/office/officeart/2005/8/layout/cycle7"/>
    <dgm:cxn modelId="{21C6E90D-DB53-6246-A9CB-16895A2FC59A}" type="presOf" srcId="{24D3E79E-C0F1-C24A-B7F0-90743F15B868}" destId="{4851EAC9-C767-0344-9E78-EED56A1A95CD}" srcOrd="1" destOrd="0" presId="urn:microsoft.com/office/officeart/2005/8/layout/cycle7"/>
    <dgm:cxn modelId="{015D4A46-B1AD-A240-89A7-7AAD19BEE118}" type="presOf" srcId="{B7C2900B-B258-DF4A-9BE4-9A8A7B933D48}" destId="{57236FC3-33E4-2047-8FF2-FB4C35B20E45}" srcOrd="1" destOrd="0" presId="urn:microsoft.com/office/officeart/2005/8/layout/cycle7"/>
    <dgm:cxn modelId="{F6B01D9D-0735-ED41-AA46-AA0131ECB014}" type="presOf" srcId="{5C1367A1-E53F-A648-8C7C-89DD702AE662}" destId="{4F2B88EB-C0E8-2946-B871-5706F9796FCC}" srcOrd="0" destOrd="0" presId="urn:microsoft.com/office/officeart/2005/8/layout/cycle7"/>
    <dgm:cxn modelId="{6F83A6A4-7C5F-4445-96C1-DBF465DA3874}" type="presOf" srcId="{9D6A0281-66A5-654D-AE93-0BA06DDA850B}" destId="{1FE5214D-C6B7-CA49-A1AD-71185B86C91B}" srcOrd="0" destOrd="0" presId="urn:microsoft.com/office/officeart/2005/8/layout/cycle7"/>
    <dgm:cxn modelId="{2704BED7-3777-9B4B-955B-BB483D6EE7F8}" type="presOf" srcId="{B7C2900B-B258-DF4A-9BE4-9A8A7B933D48}" destId="{1F46ECDC-47C8-9044-8C3C-CF0E953C703A}" srcOrd="0" destOrd="0" presId="urn:microsoft.com/office/officeart/2005/8/layout/cycle7"/>
    <dgm:cxn modelId="{80F3E9CC-C09C-8F41-A70E-334F2F7CC163}" srcId="{466DBB9B-5BC6-0849-B929-CD17FD1D667A}" destId="{40C2A889-B7E8-7A44-945B-F7B272C6A7F4}" srcOrd="2" destOrd="0" parTransId="{DCC7A776-541A-3042-889B-0AD4CB10F0DA}" sibTransId="{B7C2900B-B258-DF4A-9BE4-9A8A7B933D48}"/>
    <dgm:cxn modelId="{BF9A085E-0937-DE42-94E4-89B53CB3AD0B}" srcId="{466DBB9B-5BC6-0849-B929-CD17FD1D667A}" destId="{1BDD7967-351B-4D4B-A4BF-B25AE0D39121}" srcOrd="0" destOrd="0" parTransId="{A1ABEB67-E1D8-6845-A6DD-67C80CFF0042}" sibTransId="{9D6A0281-66A5-654D-AE93-0BA06DDA850B}"/>
    <dgm:cxn modelId="{0A2452BB-0BE5-5943-B3CA-AF642D95DA37}" type="presOf" srcId="{466DBB9B-5BC6-0849-B929-CD17FD1D667A}" destId="{9AAEE0C0-021F-C643-8D9E-98597CF8EAD5}" srcOrd="0" destOrd="0" presId="urn:microsoft.com/office/officeart/2005/8/layout/cycle7"/>
    <dgm:cxn modelId="{3EAD436A-916D-DA4D-B107-8B5045B1BA37}" srcId="{466DBB9B-5BC6-0849-B929-CD17FD1D667A}" destId="{5C1367A1-E53F-A648-8C7C-89DD702AE662}" srcOrd="1" destOrd="0" parTransId="{44CCC206-3D53-3540-93C7-F9F62F76C8B5}" sibTransId="{24D3E79E-C0F1-C24A-B7F0-90743F15B868}"/>
    <dgm:cxn modelId="{ADEDE859-0143-BE4E-9463-C8F192FFB023}" type="presOf" srcId="{1BDD7967-351B-4D4B-A4BF-B25AE0D39121}" destId="{948FECAB-D323-A940-8534-5FBA6D144E29}" srcOrd="0" destOrd="0" presId="urn:microsoft.com/office/officeart/2005/8/layout/cycle7"/>
    <dgm:cxn modelId="{2BFFEA57-80B3-304A-AB76-46A82273FF1D}" type="presParOf" srcId="{9AAEE0C0-021F-C643-8D9E-98597CF8EAD5}" destId="{948FECAB-D323-A940-8534-5FBA6D144E29}" srcOrd="0" destOrd="0" presId="urn:microsoft.com/office/officeart/2005/8/layout/cycle7"/>
    <dgm:cxn modelId="{2F1A401C-FD8C-3347-8670-08117814456E}" type="presParOf" srcId="{9AAEE0C0-021F-C643-8D9E-98597CF8EAD5}" destId="{1FE5214D-C6B7-CA49-A1AD-71185B86C91B}" srcOrd="1" destOrd="0" presId="urn:microsoft.com/office/officeart/2005/8/layout/cycle7"/>
    <dgm:cxn modelId="{0780FA3B-C758-1F46-BDAC-F0716397BFB5}" type="presParOf" srcId="{1FE5214D-C6B7-CA49-A1AD-71185B86C91B}" destId="{67DEB856-5288-3A4A-9631-02E06830C5AC}" srcOrd="0" destOrd="0" presId="urn:microsoft.com/office/officeart/2005/8/layout/cycle7"/>
    <dgm:cxn modelId="{8D15D12F-8E22-984E-B435-5FD6C3DA764D}" type="presParOf" srcId="{9AAEE0C0-021F-C643-8D9E-98597CF8EAD5}" destId="{4F2B88EB-C0E8-2946-B871-5706F9796FCC}" srcOrd="2" destOrd="0" presId="urn:microsoft.com/office/officeart/2005/8/layout/cycle7"/>
    <dgm:cxn modelId="{60FE8F61-7C7D-5945-AB86-D7A22F60A70E}" type="presParOf" srcId="{9AAEE0C0-021F-C643-8D9E-98597CF8EAD5}" destId="{E9FDE0A1-ECEB-CF4C-BF92-BF9715E1AB64}" srcOrd="3" destOrd="0" presId="urn:microsoft.com/office/officeart/2005/8/layout/cycle7"/>
    <dgm:cxn modelId="{AF9FF083-2BF2-6F46-A4BD-4622C4C1EB37}" type="presParOf" srcId="{E9FDE0A1-ECEB-CF4C-BF92-BF9715E1AB64}" destId="{4851EAC9-C767-0344-9E78-EED56A1A95CD}" srcOrd="0" destOrd="0" presId="urn:microsoft.com/office/officeart/2005/8/layout/cycle7"/>
    <dgm:cxn modelId="{2635B672-E5B7-CB4E-9381-48CF2CEB70C5}" type="presParOf" srcId="{9AAEE0C0-021F-C643-8D9E-98597CF8EAD5}" destId="{343E60BC-80D6-974D-BE95-55953AC3EE23}" srcOrd="4" destOrd="0" presId="urn:microsoft.com/office/officeart/2005/8/layout/cycle7"/>
    <dgm:cxn modelId="{92EC296E-CD72-984C-A8E1-9CECC7BE10E6}" type="presParOf" srcId="{9AAEE0C0-021F-C643-8D9E-98597CF8EAD5}" destId="{1F46ECDC-47C8-9044-8C3C-CF0E953C703A}" srcOrd="5" destOrd="0" presId="urn:microsoft.com/office/officeart/2005/8/layout/cycle7"/>
    <dgm:cxn modelId="{13751842-0674-D548-AA66-9F1461DCC4FB}" type="presParOf" srcId="{1F46ECDC-47C8-9044-8C3C-CF0E953C703A}" destId="{57236FC3-33E4-2047-8FF2-FB4C35B20E4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8FECAB-D323-A940-8534-5FBA6D144E29}">
      <dsp:nvSpPr>
        <dsp:cNvPr id="0" name=""/>
        <dsp:cNvSpPr/>
      </dsp:nvSpPr>
      <dsp:spPr>
        <a:xfrm>
          <a:off x="2783364" y="1696"/>
          <a:ext cx="3196270" cy="15981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Judicial Branch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Upholds federal and state laws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783364" y="1696"/>
        <a:ext cx="3196270" cy="1598135"/>
      </dsp:txXfrm>
    </dsp:sp>
    <dsp:sp modelId="{1FE5214D-C6B7-CA49-A1AD-71185B86C91B}">
      <dsp:nvSpPr>
        <dsp:cNvPr id="0" name=""/>
        <dsp:cNvSpPr/>
      </dsp:nvSpPr>
      <dsp:spPr>
        <a:xfrm rot="3600000">
          <a:off x="5370665" y="2759505"/>
          <a:ext cx="3134054" cy="486324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3600000">
        <a:off x="5370665" y="2759505"/>
        <a:ext cx="3134054" cy="486324"/>
      </dsp:txXfrm>
    </dsp:sp>
    <dsp:sp modelId="{4F2B88EB-C0E8-2946-B871-5706F9796FCC}">
      <dsp:nvSpPr>
        <dsp:cNvPr id="0" name=""/>
        <dsp:cNvSpPr/>
      </dsp:nvSpPr>
      <dsp:spPr>
        <a:xfrm>
          <a:off x="5422243" y="4572368"/>
          <a:ext cx="3196270" cy="15981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Executive Branch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Enforces Laws</a:t>
          </a:r>
          <a:endParaRPr lang="en-US" sz="2000" kern="1200" dirty="0"/>
        </a:p>
      </dsp:txBody>
      <dsp:txXfrm>
        <a:off x="5422243" y="4572368"/>
        <a:ext cx="3196270" cy="1598135"/>
      </dsp:txXfrm>
    </dsp:sp>
    <dsp:sp modelId="{E9FDE0A1-ECEB-CF4C-BF92-BF9715E1AB64}">
      <dsp:nvSpPr>
        <dsp:cNvPr id="0" name=""/>
        <dsp:cNvSpPr/>
      </dsp:nvSpPr>
      <dsp:spPr>
        <a:xfrm rot="10800000">
          <a:off x="3548904" y="5091762"/>
          <a:ext cx="1665190" cy="559347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548904" y="5091762"/>
        <a:ext cx="1665190" cy="559347"/>
      </dsp:txXfrm>
    </dsp:sp>
    <dsp:sp modelId="{343E60BC-80D6-974D-BE95-55953AC3EE23}">
      <dsp:nvSpPr>
        <dsp:cNvPr id="0" name=""/>
        <dsp:cNvSpPr/>
      </dsp:nvSpPr>
      <dsp:spPr>
        <a:xfrm>
          <a:off x="144486" y="4572368"/>
          <a:ext cx="3196270" cy="15981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Legislative Branch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Writes laws</a:t>
          </a:r>
          <a:endParaRPr lang="en-US" sz="2000" kern="1200" dirty="0"/>
        </a:p>
      </dsp:txBody>
      <dsp:txXfrm>
        <a:off x="144486" y="4572368"/>
        <a:ext cx="3196270" cy="1598135"/>
      </dsp:txXfrm>
    </dsp:sp>
    <dsp:sp modelId="{1F46ECDC-47C8-9044-8C3C-CF0E953C703A}">
      <dsp:nvSpPr>
        <dsp:cNvPr id="0" name=""/>
        <dsp:cNvSpPr/>
      </dsp:nvSpPr>
      <dsp:spPr>
        <a:xfrm rot="18000000">
          <a:off x="636186" y="2813490"/>
          <a:ext cx="3300889" cy="559347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8000000">
        <a:off x="636186" y="2813490"/>
        <a:ext cx="3300889" cy="559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3E210-34A4-4B55-B16A-0278FCF7C2E3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44AB-6148-4548-B418-D67716132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BA5F9E-5129-4407-ACFD-A5F3249DD1FB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1" name="Picture 9" descr="5-166-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382000" cy="5264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2-year term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At least 25 years old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Must be a citizen for 7 years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smtClean="0"/>
              <a:t>H</a:t>
            </a:r>
            <a:r>
              <a:rPr lang="en-US" sz="4800" b="1" dirty="0" smtClean="0"/>
              <a:t>o</a:t>
            </a:r>
            <a:r>
              <a:rPr sz="4800" b="1" smtClean="0"/>
              <a:t>use of Representatives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Article II, Section I of the Constitution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Makes sure laws are obeyed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 President is the head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Executive Branch</a:t>
            </a:r>
            <a:endParaRPr lang="en-US" sz="6000" b="1" dirty="0"/>
          </a:p>
        </p:txBody>
      </p:sp>
      <p:pic>
        <p:nvPicPr>
          <p:cNvPr id="17412" name="Picture 4" descr="Barack Obama by Ethan Bloch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013508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5562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Ethan Bloch, “</a:t>
            </a:r>
            <a:r>
              <a:rPr lang="en-US" sz="1200" dirty="0" err="1" smtClean="0"/>
              <a:t>Barack</a:t>
            </a:r>
            <a:r>
              <a:rPr lang="en-US" sz="1200" dirty="0" smtClean="0"/>
              <a:t> </a:t>
            </a:r>
            <a:r>
              <a:rPr lang="en-US" sz="1200" dirty="0" err="1" smtClean="0"/>
              <a:t>Obama</a:t>
            </a:r>
            <a:r>
              <a:rPr lang="en-US" sz="1200" dirty="0" smtClean="0"/>
              <a:t>” January 14, 2009 via </a:t>
            </a:r>
            <a:r>
              <a:rPr lang="en-US" sz="1200" dirty="0" err="1" smtClean="0"/>
              <a:t>flickr</a:t>
            </a:r>
            <a:r>
              <a:rPr lang="en-US" sz="1200" dirty="0" smtClean="0"/>
              <a:t>, Creative Commons Attribute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Vice President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Departments heads/cabinet members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Independent Agencies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4800" b="1" smtClean="0"/>
              <a:t>The President Gets Help From</a:t>
            </a:r>
            <a:r>
              <a:rPr lang="en-US" sz="4800" b="1" dirty="0" smtClean="0"/>
              <a:t>…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countries court system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Decides meaning of laws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Decides how laws are applied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Decides if the laws break the rules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Judicial Branch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Highest court in the U.S.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Made up of 9 judges/justices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There is one Chief Justice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T</a:t>
            </a:r>
            <a:r>
              <a:rPr lang="en-US" sz="6000" b="1" dirty="0" smtClean="0"/>
              <a:t>he Supreme Court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Appointed by the President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Approved by the Senate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Justices have their job for life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The Supreme Court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branches check each others power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Set to maintain balance of powers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Checks and Balances 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763000" cy="6172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781800" y="252115"/>
            <a:ext cx="1981200" cy="5334000"/>
            <a:chOff x="6781800" y="252115"/>
            <a:chExt cx="1981200" cy="5334000"/>
          </a:xfrm>
        </p:grpSpPr>
        <p:sp>
          <p:nvSpPr>
            <p:cNvPr id="7" name="TextBox 6"/>
            <p:cNvSpPr txBox="1"/>
            <p:nvPr/>
          </p:nvSpPr>
          <p:spPr>
            <a:xfrm rot="3575232">
              <a:off x="4980909" y="2749838"/>
              <a:ext cx="533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Can Declare acts of the executive unconstitutional</a:t>
              </a:r>
              <a:endParaRPr lang="en-US" sz="16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6057900" y="1562100"/>
              <a:ext cx="34290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562600" y="2044471"/>
            <a:ext cx="1397078" cy="3352800"/>
            <a:chOff x="5562600" y="2044471"/>
            <a:chExt cx="1397078" cy="3352800"/>
          </a:xfrm>
        </p:grpSpPr>
        <p:sp>
          <p:nvSpPr>
            <p:cNvPr id="6" name="TextBox 5"/>
            <p:cNvSpPr txBox="1"/>
            <p:nvPr/>
          </p:nvSpPr>
          <p:spPr>
            <a:xfrm rot="3703546">
              <a:off x="5098612" y="3536205"/>
              <a:ext cx="335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Nominates Federal Judges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6200000" flipV="1">
              <a:off x="5029200" y="2819400"/>
              <a:ext cx="23622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895600" y="1631842"/>
            <a:ext cx="1295400" cy="3276600"/>
            <a:chOff x="2895600" y="1631842"/>
            <a:chExt cx="1295400" cy="3276600"/>
          </a:xfrm>
        </p:grpSpPr>
        <p:sp>
          <p:nvSpPr>
            <p:cNvPr id="13" name="TextBox 12"/>
            <p:cNvSpPr txBox="1"/>
            <p:nvPr/>
          </p:nvSpPr>
          <p:spPr>
            <a:xfrm rot="17926179">
              <a:off x="1660779" y="3100865"/>
              <a:ext cx="3276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Can declare laws unconstitutional </a:t>
              </a:r>
              <a:endParaRPr lang="en-US" sz="16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2324100" y="2781300"/>
              <a:ext cx="24384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85800" y="666332"/>
            <a:ext cx="1981200" cy="4419600"/>
            <a:chOff x="685800" y="666332"/>
            <a:chExt cx="1981200" cy="4419600"/>
          </a:xfrm>
        </p:grpSpPr>
        <p:sp>
          <p:nvSpPr>
            <p:cNvPr id="8" name="TextBox 7"/>
            <p:cNvSpPr txBox="1"/>
            <p:nvPr/>
          </p:nvSpPr>
          <p:spPr>
            <a:xfrm rot="18126637">
              <a:off x="-205987" y="2706855"/>
              <a:ext cx="441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Can appoint or reject judicial nominations</a:t>
              </a:r>
              <a:endParaRPr lang="en-US" sz="16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76200" y="1905000"/>
              <a:ext cx="32004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514600" y="4572000"/>
            <a:ext cx="4419600" cy="737176"/>
            <a:chOff x="2514600" y="4572000"/>
            <a:chExt cx="4419600" cy="737176"/>
          </a:xfrm>
        </p:grpSpPr>
        <p:sp>
          <p:nvSpPr>
            <p:cNvPr id="20" name="TextBox 19"/>
            <p:cNvSpPr txBox="1"/>
            <p:nvPr/>
          </p:nvSpPr>
          <p:spPr>
            <a:xfrm>
              <a:off x="2514600" y="4724400"/>
              <a:ext cx="441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Can override executive’s veto and reject judicial          	          nominations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657600" y="4572000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819400" y="5867400"/>
            <a:ext cx="3505200" cy="458788"/>
            <a:chOff x="2819400" y="5867400"/>
            <a:chExt cx="3505200" cy="458788"/>
          </a:xfrm>
        </p:grpSpPr>
        <p:sp>
          <p:nvSpPr>
            <p:cNvPr id="21" name="TextBox 20"/>
            <p:cNvSpPr txBox="1"/>
            <p:nvPr/>
          </p:nvSpPr>
          <p:spPr>
            <a:xfrm>
              <a:off x="2819400" y="5867400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Can veto laws made by the legislative </a:t>
              </a:r>
              <a:endParaRPr lang="en-US" sz="16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3657600" y="6324600"/>
              <a:ext cx="1905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The founding fathers and the framers of the Constitution set the three branches in place in order to create a balance of power. The three branches work together to assure the rights of citizens are not overlooked.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smtClean="0"/>
              <a:t>Conclusion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305800" cy="1981200"/>
          </a:xfrm>
        </p:spPr>
        <p:txBody>
          <a:bodyPr/>
          <a:lstStyle/>
          <a:p>
            <a:r>
              <a:rPr lang="en-US" b="1" dirty="0" smtClean="0"/>
              <a:t>The Three Branches of Government</a:t>
            </a:r>
            <a:endParaRPr lang="en-US" b="1" dirty="0"/>
          </a:p>
        </p:txBody>
      </p:sp>
      <p:pic>
        <p:nvPicPr>
          <p:cNvPr id="4098" name="Picture 2" descr="tree in front of the sun by peterast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2200"/>
            <a:ext cx="4762500" cy="3571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5943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Peterastn</a:t>
            </a:r>
            <a:r>
              <a:rPr lang="en-US" sz="1200" dirty="0" smtClean="0"/>
              <a:t>, “tree in front of the sun” December  18, 2005 via </a:t>
            </a:r>
            <a:r>
              <a:rPr lang="en-US" sz="1200" dirty="0" err="1" smtClean="0"/>
              <a:t>flickr</a:t>
            </a:r>
            <a:r>
              <a:rPr lang="en-US" sz="1200" dirty="0" smtClean="0"/>
              <a:t>,  Creative Commons Attribute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Legislative Branch</a:t>
            </a: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Executive Branch</a:t>
            </a: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Judicial Branch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What Are The Three Branches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Each branch is responsible for their job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No one gets too much power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Helps thing run smoothly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Separation of Powers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pital Building by scubadive67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048000"/>
            <a:ext cx="4191000" cy="314325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Article I of the Constitution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Has power to make laws</a:t>
            </a:r>
          </a:p>
          <a:p>
            <a:pPr>
              <a:buNone/>
            </a:pP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Sets apart funds for government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Legislative Branch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6172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Scubadive67, “Capital Building” September 7, 2007 via </a:t>
            </a:r>
            <a:r>
              <a:rPr lang="en-US" sz="1200" dirty="0" err="1" smtClean="0"/>
              <a:t>Flickr</a:t>
            </a:r>
            <a:r>
              <a:rPr lang="en-US" sz="1200" dirty="0" smtClean="0"/>
              <a:t>, Creative Commons Attribute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Congress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Congress is made up of two parts</a:t>
            </a:r>
          </a:p>
          <a:p>
            <a:pPr lvl="2"/>
            <a:r>
              <a:rPr lang="en-US" sz="4000" dirty="0" smtClean="0">
                <a:solidFill>
                  <a:schemeClr val="bg1"/>
                </a:solidFill>
              </a:rPr>
              <a:t>The Senate</a:t>
            </a:r>
          </a:p>
          <a:p>
            <a:pPr lvl="2"/>
            <a:r>
              <a:rPr lang="en-US" sz="4000" dirty="0" smtClean="0">
                <a:solidFill>
                  <a:schemeClr val="bg1"/>
                </a:solidFill>
              </a:rPr>
              <a:t>The House of Representatives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is in the Legislative Branch?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Senate has 100 members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Two from each state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Must be at least 30 years old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Senate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Must live in the state he/she represents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Elected for 6 years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Must be a citizen for 9 years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The Senate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Has 435 members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At least 1 representatives from each state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Elected by the 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House of Representatives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222</TotalTime>
  <Words>423</Words>
  <Application>Microsoft Macintosh PowerPoint</Application>
  <PresentationFormat>On-screen Show (4:3)</PresentationFormat>
  <Paragraphs>119</Paragraphs>
  <Slides>18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Slide 1</vt:lpstr>
      <vt:lpstr>The Three Branches of Government</vt:lpstr>
      <vt:lpstr>What Are The Three Branches</vt:lpstr>
      <vt:lpstr>Separation of Powers</vt:lpstr>
      <vt:lpstr>Legislative Branch</vt:lpstr>
      <vt:lpstr>Who is in the Legislative Branch?</vt:lpstr>
      <vt:lpstr>The Senate</vt:lpstr>
      <vt:lpstr>The Senate</vt:lpstr>
      <vt:lpstr>House of Representatives </vt:lpstr>
      <vt:lpstr>House of Representatives</vt:lpstr>
      <vt:lpstr>Executive Branch</vt:lpstr>
      <vt:lpstr>The President Gets Help From…</vt:lpstr>
      <vt:lpstr>Judicial Branch</vt:lpstr>
      <vt:lpstr>The Supreme Court</vt:lpstr>
      <vt:lpstr>The Supreme Court</vt:lpstr>
      <vt:lpstr>Checks and Balances </vt:lpstr>
      <vt:lpstr>Slide 17</vt:lpstr>
      <vt:lpstr>Conclusion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Branches of Government</dc:title>
  <dc:creator>mcner1an</dc:creator>
  <cp:lastModifiedBy>Stuart Ralston</cp:lastModifiedBy>
  <cp:revision>15</cp:revision>
  <dcterms:created xsi:type="dcterms:W3CDTF">2010-11-30T09:09:31Z</dcterms:created>
  <dcterms:modified xsi:type="dcterms:W3CDTF">2010-11-30T10:00:29Z</dcterms:modified>
</cp:coreProperties>
</file>